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0" r:id="rId3"/>
    <p:sldId id="265" r:id="rId4"/>
    <p:sldId id="261" r:id="rId5"/>
    <p:sldId id="263" r:id="rId6"/>
    <p:sldId id="264"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solidFill>
                  <a:srgbClr val="696464"/>
                </a:solidFill>
              </a:rPr>
              <a:pPr/>
              <a:t>9/11/2020</a:t>
            </a:fld>
            <a:endParaRPr lang="en-US" dirty="0">
              <a:solidFill>
                <a:srgbClr val="696464"/>
              </a:solidFill>
            </a:endParaRPr>
          </a:p>
        </p:txBody>
      </p:sp>
      <p:sp>
        <p:nvSpPr>
          <p:cNvPr id="5" name="Footer Placeholder 4"/>
          <p:cNvSpPr>
            <a:spLocks noGrp="1"/>
          </p:cNvSpPr>
          <p:nvPr>
            <p:ph type="ftr" sz="quarter" idx="11"/>
          </p:nvPr>
        </p:nvSpPr>
        <p:spPr/>
        <p:txBody>
          <a:bodyPr/>
          <a:lstStyle/>
          <a:p>
            <a:endParaRPr lang="en-US" dirty="0">
              <a:solidFill>
                <a:srgbClr val="696464"/>
              </a:solidFill>
            </a:endParaRP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4018415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solidFill>
                  <a:srgbClr val="696464"/>
                </a:solidFill>
              </a:rPr>
              <a:pPr/>
              <a:t>9/11/2020</a:t>
            </a:fld>
            <a:endParaRPr lang="en-US" dirty="0">
              <a:solidFill>
                <a:srgbClr val="696464"/>
              </a:solidFill>
            </a:endParaRPr>
          </a:p>
        </p:txBody>
      </p:sp>
      <p:sp>
        <p:nvSpPr>
          <p:cNvPr id="5" name="Footer Placeholder 4"/>
          <p:cNvSpPr>
            <a:spLocks noGrp="1"/>
          </p:cNvSpPr>
          <p:nvPr>
            <p:ph type="ftr" sz="quarter" idx="11"/>
          </p:nvPr>
        </p:nvSpPr>
        <p:spPr/>
        <p:txBody>
          <a:bodyPr/>
          <a:lstStyle/>
          <a:p>
            <a:endParaRPr lang="en-US" dirty="0">
              <a:solidFill>
                <a:srgbClr val="696464"/>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4898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solidFill>
                  <a:srgbClr val="696464"/>
                </a:solidFill>
              </a:rPr>
              <a:pPr/>
              <a:t>9/11/2020</a:t>
            </a:fld>
            <a:endParaRPr lang="en-US" dirty="0">
              <a:solidFill>
                <a:srgbClr val="696464"/>
              </a:solidFill>
            </a:endParaRPr>
          </a:p>
        </p:txBody>
      </p:sp>
      <p:sp>
        <p:nvSpPr>
          <p:cNvPr id="5" name="Footer Placeholder 4"/>
          <p:cNvSpPr>
            <a:spLocks noGrp="1"/>
          </p:cNvSpPr>
          <p:nvPr>
            <p:ph type="ftr" sz="quarter" idx="11"/>
          </p:nvPr>
        </p:nvSpPr>
        <p:spPr>
          <a:xfrm>
            <a:off x="2182708" y="6272784"/>
            <a:ext cx="6327648" cy="365125"/>
          </a:xfrm>
        </p:spPr>
        <p:txBody>
          <a:bodyPr/>
          <a:lstStyle/>
          <a:p>
            <a:endParaRPr lang="en-US" dirty="0">
              <a:solidFill>
                <a:srgbClr val="696464"/>
              </a:solidFill>
            </a:endParaRP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98784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solidFill>
                  <a:srgbClr val="696464"/>
                </a:solidFill>
              </a:rPr>
              <a:pPr/>
              <a:t>9/11/2020</a:t>
            </a:fld>
            <a:endParaRPr lang="en-US" dirty="0">
              <a:solidFill>
                <a:srgbClr val="696464"/>
              </a:solidFill>
            </a:endParaRPr>
          </a:p>
        </p:txBody>
      </p:sp>
      <p:sp>
        <p:nvSpPr>
          <p:cNvPr id="6" name="Footer Placeholder 5"/>
          <p:cNvSpPr>
            <a:spLocks noGrp="1"/>
          </p:cNvSpPr>
          <p:nvPr>
            <p:ph type="ftr" sz="quarter" idx="11"/>
          </p:nvPr>
        </p:nvSpPr>
        <p:spPr/>
        <p:txBody>
          <a:bodyPr/>
          <a:lstStyle/>
          <a:p>
            <a:endParaRPr lang="en-US" dirty="0">
              <a:solidFill>
                <a:srgbClr val="696464"/>
              </a:solidFill>
            </a:endParaRPr>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523047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solidFill>
                  <a:srgbClr val="696464"/>
                </a:solidFill>
              </a:rPr>
              <a:pPr/>
              <a:t>9/11/2020</a:t>
            </a:fld>
            <a:endParaRPr lang="en-US" dirty="0">
              <a:solidFill>
                <a:srgbClr val="696464"/>
              </a:solidFill>
            </a:endParaRPr>
          </a:p>
        </p:txBody>
      </p:sp>
      <p:sp>
        <p:nvSpPr>
          <p:cNvPr id="8" name="Footer Placeholder 7"/>
          <p:cNvSpPr>
            <a:spLocks noGrp="1"/>
          </p:cNvSpPr>
          <p:nvPr>
            <p:ph type="ftr" sz="quarter" idx="11"/>
          </p:nvPr>
        </p:nvSpPr>
        <p:spPr/>
        <p:txBody>
          <a:bodyPr/>
          <a:lstStyle/>
          <a:p>
            <a:endParaRPr lang="en-US" dirty="0">
              <a:solidFill>
                <a:srgbClr val="696464"/>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251691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solidFill>
                  <a:srgbClr val="696464"/>
                </a:solidFill>
              </a:rPr>
              <a:pPr/>
              <a:t>9/11/2020</a:t>
            </a:fld>
            <a:endParaRPr lang="en-US" dirty="0">
              <a:solidFill>
                <a:srgbClr val="696464"/>
              </a:solidFill>
            </a:endParaRPr>
          </a:p>
        </p:txBody>
      </p:sp>
      <p:sp>
        <p:nvSpPr>
          <p:cNvPr id="4" name="Footer Placeholder 3"/>
          <p:cNvSpPr>
            <a:spLocks noGrp="1"/>
          </p:cNvSpPr>
          <p:nvPr>
            <p:ph type="ftr" sz="quarter" idx="11"/>
          </p:nvPr>
        </p:nvSpPr>
        <p:spPr/>
        <p:txBody>
          <a:bodyPr/>
          <a:lstStyle/>
          <a:p>
            <a:endParaRPr lang="en-US" dirty="0">
              <a:solidFill>
                <a:srgbClr val="696464"/>
              </a:solidFill>
            </a:endParaRPr>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12687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solidFill>
                  <a:srgbClr val="696464"/>
                </a:solidFill>
              </a:rPr>
              <a:pPr/>
              <a:t>9/11/2020</a:t>
            </a:fld>
            <a:endParaRPr lang="en-US" dirty="0">
              <a:solidFill>
                <a:srgbClr val="696464"/>
              </a:solidFill>
            </a:endParaRPr>
          </a:p>
        </p:txBody>
      </p:sp>
      <p:sp>
        <p:nvSpPr>
          <p:cNvPr id="3" name="Footer Placeholder 2"/>
          <p:cNvSpPr>
            <a:spLocks noGrp="1"/>
          </p:cNvSpPr>
          <p:nvPr>
            <p:ph type="ftr" sz="quarter" idx="11"/>
          </p:nvPr>
        </p:nvSpPr>
        <p:spPr/>
        <p:txBody>
          <a:bodyPr/>
          <a:lstStyle/>
          <a:p>
            <a:endParaRPr lang="en-US" dirty="0">
              <a:solidFill>
                <a:srgbClr val="696464"/>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844953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solidFill>
                  <a:srgbClr val="696464"/>
                </a:solidFill>
              </a:rPr>
              <a:pPr/>
              <a:t>9/11/2020</a:t>
            </a:fld>
            <a:endParaRPr lang="en-US" dirty="0">
              <a:solidFill>
                <a:srgbClr val="696464"/>
              </a:solidFill>
            </a:endParaRPr>
          </a:p>
        </p:txBody>
      </p:sp>
      <p:sp>
        <p:nvSpPr>
          <p:cNvPr id="6" name="Footer Placeholder 5"/>
          <p:cNvSpPr>
            <a:spLocks noGrp="1"/>
          </p:cNvSpPr>
          <p:nvPr>
            <p:ph type="ftr" sz="quarter" idx="11"/>
          </p:nvPr>
        </p:nvSpPr>
        <p:spPr/>
        <p:txBody>
          <a:bodyPr/>
          <a:lstStyle/>
          <a:p>
            <a:endParaRPr lang="en-US" dirty="0">
              <a:solidFill>
                <a:srgbClr val="696464"/>
              </a:solidFill>
            </a:endParaRP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1744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solidFill>
                  <a:srgbClr val="696464"/>
                </a:solidFill>
              </a:rPr>
              <a:pPr/>
              <a:t>9/11/2020</a:t>
            </a:fld>
            <a:endParaRPr lang="en-US" dirty="0">
              <a:solidFill>
                <a:srgbClr val="696464"/>
              </a:solidFill>
            </a:endParaRPr>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15567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solidFill>
                  <a:srgbClr val="696464"/>
                </a:solidFill>
              </a:rPr>
              <a:pPr/>
              <a:t>9/11/2020</a:t>
            </a:fld>
            <a:endParaRPr lang="en-US" dirty="0">
              <a:solidFill>
                <a:srgbClr val="696464"/>
              </a:solidFill>
            </a:endParaRPr>
          </a:p>
        </p:txBody>
      </p:sp>
      <p:sp>
        <p:nvSpPr>
          <p:cNvPr id="5" name="Footer Placeholder 4"/>
          <p:cNvSpPr>
            <a:spLocks noGrp="1"/>
          </p:cNvSpPr>
          <p:nvPr>
            <p:ph type="ftr" sz="quarter" idx="11"/>
          </p:nvPr>
        </p:nvSpPr>
        <p:spPr/>
        <p:txBody>
          <a:bodyPr/>
          <a:lstStyle/>
          <a:p>
            <a:endParaRPr lang="en-US" dirty="0">
              <a:solidFill>
                <a:srgbClr val="696464"/>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84410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solidFill>
                  <a:srgbClr val="696464"/>
                </a:solidFill>
              </a:rPr>
              <a:pPr/>
              <a:t>9/11/2020</a:t>
            </a:fld>
            <a:endParaRPr lang="en-US" dirty="0">
              <a:solidFill>
                <a:srgbClr val="696464"/>
              </a:solidFill>
            </a:endParaRPr>
          </a:p>
        </p:txBody>
      </p:sp>
      <p:sp>
        <p:nvSpPr>
          <p:cNvPr id="5" name="Footer Placeholder 4"/>
          <p:cNvSpPr>
            <a:spLocks noGrp="1"/>
          </p:cNvSpPr>
          <p:nvPr>
            <p:ph type="ftr" sz="quarter" idx="11"/>
          </p:nvPr>
        </p:nvSpPr>
        <p:spPr/>
        <p:txBody>
          <a:bodyPr/>
          <a:lstStyle/>
          <a:p>
            <a:endParaRPr lang="en-US" dirty="0">
              <a:solidFill>
                <a:srgbClr val="696464"/>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751585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pPr defTabSz="457200"/>
            <a:fld id="{8664C608-40B1-4030-A28D-5B74BC98ADCE}" type="datetimeFigureOut">
              <a:rPr lang="en-US" dirty="0">
                <a:solidFill>
                  <a:srgbClr val="696464"/>
                </a:solidFill>
              </a:rPr>
              <a:pPr defTabSz="457200"/>
              <a:t>9/11/2020</a:t>
            </a:fld>
            <a:endParaRPr lang="en-US" dirty="0">
              <a:solidFill>
                <a:srgbClr val="696464"/>
              </a:solidFill>
            </a:endParaRPr>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pPr defTabSz="457200"/>
            <a:endParaRPr lang="en-US" dirty="0">
              <a:solidFill>
                <a:srgbClr val="696464"/>
              </a:solidFill>
            </a:endParaRP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pPr defTabSz="457200"/>
            <a:fld id="{4FAB73BC-B049-4115-A692-8D63A059BFB8}" type="slidenum">
              <a:rPr lang="en-US" dirty="0"/>
              <a:pPr defTabSz="457200"/>
              <a:t>‹#›</a:t>
            </a:fld>
            <a:endParaRPr lang="en-US" dirty="0"/>
          </a:p>
        </p:txBody>
      </p:sp>
    </p:spTree>
    <p:extLst>
      <p:ext uri="{BB962C8B-B14F-4D97-AF65-F5344CB8AC3E}">
        <p14:creationId xmlns:p14="http://schemas.microsoft.com/office/powerpoint/2010/main" val="1908259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zh.wikipedia.org/wiki/%E6%A1%83%E8%8A%B1%E6%BA%90#/media/File:P1080320.JPG"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afe.easia.columbia.edu/ps/china/taoqian_peachblossom.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4Ik7zoq-r_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7897" y="2500305"/>
            <a:ext cx="9281160" cy="2239121"/>
          </a:xfrm>
        </p:spPr>
        <p:txBody>
          <a:bodyPr>
            <a:normAutofit fontScale="90000"/>
          </a:bodyPr>
          <a:lstStyle/>
          <a:p>
            <a:r>
              <a:rPr lang="en-US" dirty="0" smtClean="0"/>
              <a:t/>
            </a:r>
            <a:br>
              <a:rPr lang="en-US" dirty="0" smtClean="0"/>
            </a:br>
            <a:r>
              <a:rPr lang="en-US" sz="4900" dirty="0" smtClean="0"/>
              <a:t>“A Vision of an Ideal World” in a Chinese Poetry: </a:t>
            </a:r>
            <a:r>
              <a:rPr lang="zh-CN" altLang="en-US" sz="4900" dirty="0" smtClean="0"/>
              <a:t>“</a:t>
            </a:r>
            <a:r>
              <a:rPr lang="en-US" altLang="zh-CN" sz="4900" dirty="0" smtClean="0"/>
              <a:t>Peach Blossom Spring</a:t>
            </a:r>
            <a:r>
              <a:rPr lang="zh-CN" altLang="en-US" sz="4900" dirty="0" smtClean="0"/>
              <a:t>” </a:t>
            </a:r>
            <a:r>
              <a:rPr lang="zh-CN" altLang="en-US" sz="4900" dirty="0"/>
              <a:t>桃花</a:t>
            </a:r>
            <a:r>
              <a:rPr lang="zh-CN" altLang="en-US" sz="4900" dirty="0" smtClean="0"/>
              <a:t>源</a:t>
            </a:r>
            <a:r>
              <a:rPr lang="en-US" altLang="zh-CN" sz="4900" dirty="0" smtClean="0"/>
              <a:t/>
            </a:r>
            <a:br>
              <a:rPr lang="en-US" altLang="zh-CN" sz="4900" dirty="0" smtClean="0"/>
            </a:br>
            <a:r>
              <a:rPr lang="en-US" dirty="0" smtClean="0"/>
              <a:t/>
            </a:r>
            <a:br>
              <a:rPr lang="en-US" dirty="0" smtClean="0"/>
            </a:br>
            <a:endParaRPr lang="en-US" dirty="0"/>
          </a:p>
        </p:txBody>
      </p:sp>
      <p:sp>
        <p:nvSpPr>
          <p:cNvPr id="3" name="Text Placeholder 2"/>
          <p:cNvSpPr>
            <a:spLocks noGrp="1"/>
          </p:cNvSpPr>
          <p:nvPr>
            <p:ph type="body" idx="1"/>
          </p:nvPr>
        </p:nvSpPr>
        <p:spPr/>
        <p:txBody>
          <a:bodyPr/>
          <a:lstStyle/>
          <a:p>
            <a:r>
              <a:rPr lang="en-US" dirty="0" smtClean="0"/>
              <a:t>By Dr. Ling-Ling </a:t>
            </a:r>
            <a:r>
              <a:rPr lang="en-US" dirty="0" smtClean="0"/>
              <a:t>Shih/Bard </a:t>
            </a:r>
            <a:r>
              <a:rPr lang="en-US" smtClean="0"/>
              <a:t>Early College, Cleveland, OH</a:t>
            </a:r>
            <a:endParaRPr lang="en-US" dirty="0"/>
          </a:p>
        </p:txBody>
      </p:sp>
    </p:spTree>
    <p:extLst>
      <p:ext uri="{BB962C8B-B14F-4D97-AF65-F5344CB8AC3E}">
        <p14:creationId xmlns:p14="http://schemas.microsoft.com/office/powerpoint/2010/main" val="3521295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192200"/>
            <a:ext cx="12192000" cy="4473600"/>
          </a:xfrm>
          <a:prstGeom prst="rect">
            <a:avLst/>
          </a:prstGeom>
        </p:spPr>
      </p:pic>
      <p:sp>
        <p:nvSpPr>
          <p:cNvPr id="2" name="TextBox 1"/>
          <p:cNvSpPr txBox="1"/>
          <p:nvPr/>
        </p:nvSpPr>
        <p:spPr>
          <a:xfrm>
            <a:off x="2086377" y="5657671"/>
            <a:ext cx="8770513" cy="1477328"/>
          </a:xfrm>
          <a:prstGeom prst="rect">
            <a:avLst/>
          </a:prstGeom>
          <a:noFill/>
        </p:spPr>
        <p:txBody>
          <a:bodyPr wrap="square" rtlCol="0">
            <a:spAutoFit/>
          </a:bodyPr>
          <a:lstStyle/>
          <a:p>
            <a:r>
              <a:rPr lang="en-US" dirty="0" smtClean="0"/>
              <a:t>FFW: Describe what you see in this Chinese painting.   Write two sentences to describe what kind of society/community the painter tries to depict? And share on the chat box  (5 min.)  This painting is drawn by a painter based on his interpretation of the ancient prose we are going to read. (Click </a:t>
            </a:r>
            <a:r>
              <a:rPr lang="en-US" dirty="0" smtClean="0">
                <a:hlinkClick r:id="rId3"/>
              </a:rPr>
              <a:t>here</a:t>
            </a:r>
            <a:r>
              <a:rPr lang="en-US" dirty="0" smtClean="0"/>
              <a:t> for the source of this painting)</a:t>
            </a:r>
          </a:p>
        </p:txBody>
      </p:sp>
    </p:spTree>
    <p:extLst>
      <p:ext uri="{BB962C8B-B14F-4D97-AF65-F5344CB8AC3E}">
        <p14:creationId xmlns:p14="http://schemas.microsoft.com/office/powerpoint/2010/main" val="1250550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Background info about “Peach Bloom Spring written by Tao Qian</a:t>
            </a:r>
            <a:endParaRPr lang="en-US" dirty="0"/>
          </a:p>
        </p:txBody>
      </p:sp>
      <p:sp>
        <p:nvSpPr>
          <p:cNvPr id="3" name="Content Placeholder 2"/>
          <p:cNvSpPr>
            <a:spLocks noGrp="1"/>
          </p:cNvSpPr>
          <p:nvPr>
            <p:ph idx="1"/>
          </p:nvPr>
        </p:nvSpPr>
        <p:spPr/>
        <p:txBody>
          <a:bodyPr>
            <a:normAutofit lnSpcReduction="10000"/>
          </a:bodyPr>
          <a:lstStyle/>
          <a:p>
            <a:r>
              <a:rPr lang="en-US" sz="2400" dirty="0"/>
              <a:t>Introduction Tao Qian (</a:t>
            </a:r>
            <a:r>
              <a:rPr lang="en-US" sz="2400" dirty="0" err="1"/>
              <a:t>T’ao</a:t>
            </a:r>
            <a:r>
              <a:rPr lang="en-US" sz="2400" dirty="0"/>
              <a:t> </a:t>
            </a:r>
            <a:r>
              <a:rPr lang="en-US" sz="2400" dirty="0" err="1"/>
              <a:t>Ch’ien</a:t>
            </a:r>
            <a:r>
              <a:rPr lang="en-US" sz="2400" dirty="0"/>
              <a:t>, or Tao </a:t>
            </a:r>
            <a:r>
              <a:rPr lang="en-US" sz="2400" dirty="0" err="1"/>
              <a:t>Yuanming</a:t>
            </a:r>
            <a:r>
              <a:rPr lang="en-US" sz="2400" dirty="0"/>
              <a:t>, 376-427 CE) was a man of the southern part of China </a:t>
            </a:r>
            <a:r>
              <a:rPr lang="en-US" sz="2400" dirty="0" smtClean="0"/>
              <a:t>during 317-479 AD, </a:t>
            </a:r>
            <a:r>
              <a:rPr lang="en-US" sz="2400" dirty="0"/>
              <a:t>during the period in which China was divided between northern and southern dynasties. The years </a:t>
            </a:r>
            <a:r>
              <a:rPr lang="en-US" sz="2400" dirty="0" smtClean="0"/>
              <a:t>before and during his time were characterized by </a:t>
            </a:r>
            <a:r>
              <a:rPr lang="en-US" sz="2400" dirty="0"/>
              <a:t>warfare and instability. </a:t>
            </a:r>
            <a:r>
              <a:rPr lang="en-US" sz="2400" dirty="0" smtClean="0"/>
              <a:t>The country was divided into two parts. The </a:t>
            </a:r>
            <a:r>
              <a:rPr lang="en-US" sz="2400" dirty="0"/>
              <a:t>rulers and elite of the south were tortured by the loss of the north to various non-Chinese (mostly Turkic) rulers. In both north and south, one ruling house succeeded another. It was in this context of instability that Tao Qian, an official, scholar, and poet, wrote his famous essay, “Peach Blossom Spring</a:t>
            </a:r>
            <a:r>
              <a:rPr lang="en-US" sz="2400" dirty="0" smtClean="0"/>
              <a:t>.”    </a:t>
            </a:r>
          </a:p>
          <a:p>
            <a:r>
              <a:rPr lang="en-US" sz="2400" dirty="0"/>
              <a:t>From: http://afe.easia.columbia.edu/ps/china/taoqian_peachblossom.pdf</a:t>
            </a:r>
          </a:p>
        </p:txBody>
      </p:sp>
    </p:spTree>
    <p:extLst>
      <p:ext uri="{BB962C8B-B14F-4D97-AF65-F5344CB8AC3E}">
        <p14:creationId xmlns:p14="http://schemas.microsoft.com/office/powerpoint/2010/main" val="530570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9848" y="484632"/>
            <a:ext cx="10058400" cy="1022196"/>
          </a:xfrm>
        </p:spPr>
        <p:txBody>
          <a:bodyPr/>
          <a:lstStyle/>
          <a:p>
            <a:r>
              <a:rPr lang="en-US" dirty="0" smtClean="0"/>
              <a:t>“Peach Bloom Spring “</a:t>
            </a:r>
            <a:endParaRPr lang="en-US" dirty="0"/>
          </a:p>
        </p:txBody>
      </p:sp>
      <p:sp>
        <p:nvSpPr>
          <p:cNvPr id="5" name="Content Placeholder 4"/>
          <p:cNvSpPr>
            <a:spLocks noGrp="1"/>
          </p:cNvSpPr>
          <p:nvPr>
            <p:ph idx="1"/>
          </p:nvPr>
        </p:nvSpPr>
        <p:spPr>
          <a:xfrm>
            <a:off x="1069848" y="1506828"/>
            <a:ext cx="10058400" cy="4665372"/>
          </a:xfrm>
        </p:spPr>
        <p:txBody>
          <a:bodyPr>
            <a:normAutofit/>
          </a:bodyPr>
          <a:lstStyle/>
          <a:p>
            <a:r>
              <a:rPr lang="en-US" dirty="0" smtClean="0"/>
              <a:t>Read the article: </a:t>
            </a:r>
            <a:r>
              <a:rPr lang="en-US" dirty="0">
                <a:solidFill>
                  <a:srgbClr val="E43A31"/>
                </a:solidFill>
                <a:latin typeface="Merriweather Sans"/>
                <a:hlinkClick r:id="rId2"/>
              </a:rPr>
              <a:t>http://afe.easia.columbia.edu/ps/china/taoqian_peachblossom.pdf</a:t>
            </a:r>
            <a:endParaRPr lang="en-US" dirty="0" smtClean="0"/>
          </a:p>
          <a:p>
            <a:r>
              <a:rPr lang="en-US" sz="2800" dirty="0" smtClean="0"/>
              <a:t>Read </a:t>
            </a:r>
            <a:r>
              <a:rPr lang="en-US" sz="2800" dirty="0" smtClean="0"/>
              <a:t>the article silently on your own (10 min.)</a:t>
            </a:r>
          </a:p>
          <a:p>
            <a:pPr lvl="1"/>
            <a:r>
              <a:rPr lang="en-US" sz="2800" dirty="0" smtClean="0"/>
              <a:t>Please annotate while your read this article.</a:t>
            </a:r>
          </a:p>
          <a:p>
            <a:pPr lvl="2"/>
            <a:r>
              <a:rPr lang="en-US" sz="2600" dirty="0" smtClean="0"/>
              <a:t>Underline phrases and sentences that you find significant.</a:t>
            </a:r>
          </a:p>
          <a:p>
            <a:pPr lvl="2"/>
            <a:r>
              <a:rPr lang="en-US" sz="2600" dirty="0" smtClean="0"/>
              <a:t>Circle words you find interesting</a:t>
            </a:r>
            <a:r>
              <a:rPr lang="en-US" sz="2600" dirty="0"/>
              <a:t> </a:t>
            </a:r>
            <a:r>
              <a:rPr lang="en-US" sz="2600" dirty="0" smtClean="0"/>
              <a:t>or surprising.</a:t>
            </a:r>
          </a:p>
          <a:p>
            <a:pPr lvl="2"/>
            <a:r>
              <a:rPr lang="en-US" sz="2600" dirty="0" smtClean="0"/>
              <a:t>Put a question mark on words, phrases, or sentences you find confusing or not understandable.</a:t>
            </a:r>
          </a:p>
          <a:p>
            <a:pPr marL="548640" lvl="2" indent="0">
              <a:buNone/>
            </a:pPr>
            <a:endParaRPr lang="en-US" dirty="0" smtClean="0"/>
          </a:p>
        </p:txBody>
      </p:sp>
    </p:spTree>
    <p:extLst>
      <p:ext uri="{BB962C8B-B14F-4D97-AF65-F5344CB8AC3E}">
        <p14:creationId xmlns:p14="http://schemas.microsoft.com/office/powerpoint/2010/main" val="650367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out loud as a class (5 min.)</a:t>
            </a:r>
            <a:endParaRPr lang="en-US" dirty="0"/>
          </a:p>
        </p:txBody>
      </p:sp>
      <p:sp>
        <p:nvSpPr>
          <p:cNvPr id="3" name="Content Placeholder 2"/>
          <p:cNvSpPr>
            <a:spLocks noGrp="1"/>
          </p:cNvSpPr>
          <p:nvPr>
            <p:ph idx="1"/>
          </p:nvPr>
        </p:nvSpPr>
        <p:spPr/>
        <p:txBody>
          <a:bodyPr>
            <a:normAutofit lnSpcReduction="10000"/>
          </a:bodyPr>
          <a:lstStyle/>
          <a:p>
            <a:r>
              <a:rPr lang="en-US" sz="4000" dirty="0" smtClean="0"/>
              <a:t>Take </a:t>
            </a:r>
            <a:r>
              <a:rPr lang="en-US" sz="4000" dirty="0"/>
              <a:t>turn to read </a:t>
            </a:r>
            <a:r>
              <a:rPr lang="en-US" sz="4000" dirty="0" smtClean="0"/>
              <a:t>out loud. Each student read one sentence. To keep it going, I will call your name, and you read.</a:t>
            </a:r>
          </a:p>
          <a:p>
            <a:r>
              <a:rPr lang="en-US" sz="4000" dirty="0" smtClean="0"/>
              <a:t>Please take more annotations as you read. And mark on the words, phrases and sentences that you find significant or confusing.</a:t>
            </a:r>
            <a:endParaRPr lang="en-US" sz="4000" dirty="0"/>
          </a:p>
          <a:p>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20363083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Watch a version of an animation based on this Ancient Chinese Prose (15 min.)</a:t>
            </a:r>
            <a:endParaRPr lang="en-US" dirty="0"/>
          </a:p>
        </p:txBody>
      </p:sp>
      <p:sp>
        <p:nvSpPr>
          <p:cNvPr id="3" name="Content Placeholder 2"/>
          <p:cNvSpPr>
            <a:spLocks noGrp="1"/>
          </p:cNvSpPr>
          <p:nvPr>
            <p:ph idx="1"/>
          </p:nvPr>
        </p:nvSpPr>
        <p:spPr/>
        <p:txBody>
          <a:bodyPr/>
          <a:lstStyle/>
          <a:p>
            <a:r>
              <a:rPr lang="en-US" sz="4000" dirty="0" smtClean="0">
                <a:hlinkClick r:id="rId2"/>
              </a:rPr>
              <a:t>https</a:t>
            </a:r>
            <a:r>
              <a:rPr lang="en-US" sz="4000" dirty="0">
                <a:hlinkClick r:id="rId2"/>
              </a:rPr>
              <a:t>://www.youtube.com/watch?v=4Ik7zoq-r_g</a:t>
            </a:r>
            <a:r>
              <a:rPr lang="en-US" sz="4000" dirty="0"/>
              <a:t> </a:t>
            </a:r>
            <a:endParaRPr lang="en-US" sz="4000" dirty="0" smtClean="0"/>
          </a:p>
          <a:p>
            <a:pPr marL="0" indent="0">
              <a:buNone/>
            </a:pPr>
            <a:r>
              <a:rPr lang="en-US" altLang="zh-CN" sz="4000" dirty="0" smtClean="0"/>
              <a:t>(With</a:t>
            </a:r>
            <a:r>
              <a:rPr lang="en-US" sz="4000" dirty="0" smtClean="0"/>
              <a:t> English subtitles)</a:t>
            </a:r>
            <a:endParaRPr lang="en-US" sz="4000" dirty="0"/>
          </a:p>
          <a:p>
            <a:endParaRPr lang="en-US" dirty="0"/>
          </a:p>
          <a:p>
            <a:endParaRPr lang="en-US" dirty="0"/>
          </a:p>
        </p:txBody>
      </p:sp>
    </p:spTree>
    <p:extLst>
      <p:ext uri="{BB962C8B-B14F-4D97-AF65-F5344CB8AC3E}">
        <p14:creationId xmlns:p14="http://schemas.microsoft.com/office/powerpoint/2010/main" val="26886402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0"/>
            <a:ext cx="10058400" cy="1609344"/>
          </a:xfrm>
        </p:spPr>
        <p:txBody>
          <a:bodyPr/>
          <a:lstStyle/>
          <a:p>
            <a:r>
              <a:rPr lang="en-US" dirty="0" smtClean="0"/>
              <a:t>Answer the following questions: 10 min group discussion, 10 min. sharing</a:t>
            </a:r>
            <a:endParaRPr lang="en-US" dirty="0"/>
          </a:p>
        </p:txBody>
      </p:sp>
      <p:sp>
        <p:nvSpPr>
          <p:cNvPr id="3" name="Content Placeholder 2"/>
          <p:cNvSpPr>
            <a:spLocks noGrp="1"/>
          </p:cNvSpPr>
          <p:nvPr>
            <p:ph idx="1"/>
          </p:nvPr>
        </p:nvSpPr>
        <p:spPr>
          <a:xfrm>
            <a:off x="1069848" y="1429555"/>
            <a:ext cx="10058400" cy="4742645"/>
          </a:xfrm>
        </p:spPr>
        <p:txBody>
          <a:bodyPr>
            <a:noAutofit/>
          </a:bodyPr>
          <a:lstStyle/>
          <a:p>
            <a:pPr marL="0" lvl="0" indent="0">
              <a:buClr>
                <a:srgbClr val="D34817">
                  <a:lumMod val="75000"/>
                </a:srgbClr>
              </a:buClr>
              <a:buNone/>
            </a:pPr>
            <a:r>
              <a:rPr lang="en-US" sz="2400" dirty="0" smtClean="0">
                <a:solidFill>
                  <a:srgbClr val="FF0000"/>
                </a:solidFill>
              </a:rPr>
              <a:t>Divide into five groups; each group is assigned a question to discuss.</a:t>
            </a:r>
          </a:p>
          <a:p>
            <a:pPr marL="0" lvl="0" indent="0">
              <a:buClr>
                <a:srgbClr val="D34817">
                  <a:lumMod val="75000"/>
                </a:srgbClr>
              </a:buClr>
              <a:buNone/>
            </a:pPr>
            <a:r>
              <a:rPr lang="en-US" sz="2400" dirty="0" smtClean="0">
                <a:solidFill>
                  <a:prstClr val="black"/>
                </a:solidFill>
              </a:rPr>
              <a:t>Group 1 FFW:</a:t>
            </a:r>
            <a:endParaRPr lang="en-US" sz="2400" dirty="0">
              <a:solidFill>
                <a:prstClr val="black"/>
              </a:solidFill>
            </a:endParaRPr>
          </a:p>
          <a:p>
            <a:pPr marL="0" lvl="0" indent="0">
              <a:buClr>
                <a:srgbClr val="D34817">
                  <a:lumMod val="75000"/>
                </a:srgbClr>
              </a:buClr>
              <a:buNone/>
            </a:pPr>
            <a:r>
              <a:rPr lang="en-US" altLang="zh-CN" sz="2400" dirty="0" smtClean="0">
                <a:solidFill>
                  <a:prstClr val="black"/>
                </a:solidFill>
              </a:rPr>
              <a:t>What </a:t>
            </a:r>
            <a:r>
              <a:rPr lang="en-US" altLang="zh-CN" sz="2400" dirty="0">
                <a:solidFill>
                  <a:prstClr val="black"/>
                </a:solidFill>
              </a:rPr>
              <a:t>does </a:t>
            </a:r>
            <a:r>
              <a:rPr lang="en-US" altLang="zh-CN" sz="2400" dirty="0" smtClean="0">
                <a:solidFill>
                  <a:prstClr val="black"/>
                </a:solidFill>
              </a:rPr>
              <a:t>this narrative essay </a:t>
            </a:r>
            <a:r>
              <a:rPr lang="en-US" altLang="zh-CN" sz="2400" dirty="0">
                <a:solidFill>
                  <a:prstClr val="black"/>
                </a:solidFill>
              </a:rPr>
              <a:t>reveal about the author’s state of mind</a:t>
            </a:r>
            <a:r>
              <a:rPr lang="en-US" altLang="zh-CN" sz="2400" dirty="0" smtClean="0">
                <a:solidFill>
                  <a:prstClr val="black"/>
                </a:solidFill>
              </a:rPr>
              <a:t>? </a:t>
            </a:r>
          </a:p>
          <a:p>
            <a:pPr marL="0" lvl="0" indent="0">
              <a:buClr>
                <a:srgbClr val="D34817">
                  <a:lumMod val="75000"/>
                </a:srgbClr>
              </a:buClr>
              <a:buNone/>
            </a:pPr>
            <a:r>
              <a:rPr lang="en-US" altLang="zh-CN" sz="2400" dirty="0" smtClean="0">
                <a:solidFill>
                  <a:prstClr val="black"/>
                </a:solidFill>
              </a:rPr>
              <a:t>Group 2 FFW: Are </a:t>
            </a:r>
            <a:r>
              <a:rPr lang="en-US" altLang="zh-CN" sz="2400" dirty="0">
                <a:solidFill>
                  <a:prstClr val="black"/>
                </a:solidFill>
              </a:rPr>
              <a:t>there any parallels to this essay </a:t>
            </a:r>
            <a:r>
              <a:rPr lang="en-US" altLang="zh-CN" sz="2400" dirty="0" smtClean="0">
                <a:solidFill>
                  <a:prstClr val="black"/>
                </a:solidFill>
              </a:rPr>
              <a:t>in other cultures or American history? </a:t>
            </a:r>
          </a:p>
          <a:p>
            <a:pPr marL="0" lvl="0" indent="0">
              <a:buClr>
                <a:srgbClr val="D34817">
                  <a:lumMod val="75000"/>
                </a:srgbClr>
              </a:buClr>
              <a:buNone/>
            </a:pPr>
            <a:r>
              <a:rPr lang="en-US" altLang="zh-CN" sz="2400" dirty="0" smtClean="0">
                <a:solidFill>
                  <a:prstClr val="black"/>
                </a:solidFill>
              </a:rPr>
              <a:t>Group 3 FFW: In what </a:t>
            </a:r>
            <a:r>
              <a:rPr lang="en-US" altLang="zh-CN" sz="2400" dirty="0">
                <a:solidFill>
                  <a:prstClr val="black"/>
                </a:solidFill>
              </a:rPr>
              <a:t>historical </a:t>
            </a:r>
            <a:r>
              <a:rPr lang="en-US" altLang="zh-CN" sz="2400" dirty="0" smtClean="0">
                <a:solidFill>
                  <a:prstClr val="black"/>
                </a:solidFill>
              </a:rPr>
              <a:t>periods of world history do you </a:t>
            </a:r>
            <a:r>
              <a:rPr lang="en-US" altLang="zh-CN" sz="2400" dirty="0">
                <a:solidFill>
                  <a:prstClr val="black"/>
                </a:solidFill>
              </a:rPr>
              <a:t>think men would be most likely to identify with the </a:t>
            </a:r>
            <a:r>
              <a:rPr lang="en-US" altLang="zh-CN" sz="2400" dirty="0" smtClean="0">
                <a:solidFill>
                  <a:prstClr val="black"/>
                </a:solidFill>
              </a:rPr>
              <a:t>author?</a:t>
            </a:r>
          </a:p>
          <a:p>
            <a:pPr marL="0" lvl="0" indent="0">
              <a:buClr>
                <a:srgbClr val="D34817">
                  <a:lumMod val="75000"/>
                </a:srgbClr>
              </a:buClr>
              <a:buNone/>
            </a:pPr>
            <a:r>
              <a:rPr lang="en-US" altLang="zh-CN" sz="2400" dirty="0" smtClean="0">
                <a:solidFill>
                  <a:prstClr val="black"/>
                </a:solidFill>
              </a:rPr>
              <a:t>Group 4 FFW:  What is the ideal world this author is yearning for? </a:t>
            </a:r>
          </a:p>
          <a:p>
            <a:pPr marL="0" lvl="0" indent="0">
              <a:buClr>
                <a:srgbClr val="D34817">
                  <a:lumMod val="75000"/>
                </a:srgbClr>
              </a:buClr>
              <a:buNone/>
            </a:pPr>
            <a:r>
              <a:rPr lang="en-US" altLang="zh-CN" sz="2400" dirty="0" smtClean="0">
                <a:solidFill>
                  <a:prstClr val="black"/>
                </a:solidFill>
              </a:rPr>
              <a:t>Group 5 FFW:  Compare it with John Lennon’s imagined world in his song “Imagine.”  You can also compare it with M. Jackson’s song. Point to similarities and differences of these two idealized worlds.</a:t>
            </a:r>
          </a:p>
          <a:p>
            <a:pPr marL="0" lvl="0" indent="0">
              <a:buClr>
                <a:srgbClr val="D34817">
                  <a:lumMod val="75000"/>
                </a:srgbClr>
              </a:buClr>
              <a:buNone/>
            </a:pPr>
            <a:r>
              <a:rPr lang="en-US" altLang="zh-CN" sz="2400" dirty="0" smtClean="0">
                <a:solidFill>
                  <a:srgbClr val="FF0000"/>
                </a:solidFill>
              </a:rPr>
              <a:t>Each group should have one student sum up their main points in their discussion. (2 min for each group)  </a:t>
            </a:r>
          </a:p>
          <a:p>
            <a:pPr marL="0" lvl="0" indent="0">
              <a:buClr>
                <a:srgbClr val="D34817">
                  <a:lumMod val="75000"/>
                </a:srgbClr>
              </a:buClr>
              <a:buNone/>
            </a:pPr>
            <a:endParaRPr lang="en-US" altLang="zh-CN" sz="2400" dirty="0" smtClean="0">
              <a:solidFill>
                <a:prstClr val="black"/>
              </a:solidFill>
            </a:endParaRPr>
          </a:p>
          <a:p>
            <a:pPr lvl="0">
              <a:buClr>
                <a:srgbClr val="D34817">
                  <a:lumMod val="75000"/>
                </a:srgbClr>
              </a:buClr>
            </a:pPr>
            <a:endParaRPr lang="en-US" sz="2400" dirty="0"/>
          </a:p>
        </p:txBody>
      </p:sp>
    </p:spTree>
    <p:extLst>
      <p:ext uri="{BB962C8B-B14F-4D97-AF65-F5344CB8AC3E}">
        <p14:creationId xmlns:p14="http://schemas.microsoft.com/office/powerpoint/2010/main" val="15914768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otalTime>511</TotalTime>
  <Words>538</Words>
  <Application>Microsoft Office PowerPoint</Application>
  <PresentationFormat>Widescreen</PresentationFormat>
  <Paragraphs>31</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方正姚体</vt:lpstr>
      <vt:lpstr>Merriweather Sans</vt:lpstr>
      <vt:lpstr>Rockwell</vt:lpstr>
      <vt:lpstr>Rockwell Condensed</vt:lpstr>
      <vt:lpstr>Wingdings</vt:lpstr>
      <vt:lpstr>Wood Type</vt:lpstr>
      <vt:lpstr> “A Vision of an Ideal World” in a Chinese Poetry: “Peach Blossom Spring” 桃花源  </vt:lpstr>
      <vt:lpstr>PowerPoint Presentation</vt:lpstr>
      <vt:lpstr>Background info about “Peach Bloom Spring written by Tao Qian</vt:lpstr>
      <vt:lpstr>“Peach Bloom Spring “</vt:lpstr>
      <vt:lpstr>Read out loud as a class (5 min.)</vt:lpstr>
      <vt:lpstr>Watch a version of an animation based on this Ancient Chinese Prose (15 min.)</vt:lpstr>
      <vt:lpstr>Answer the following questions: 10 min group discussion, 10 min. sharing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Imagined World in a Song</dc:title>
  <dc:creator>Shih, Ling-Ling</dc:creator>
  <cp:lastModifiedBy>Shih, Ling-Ling</cp:lastModifiedBy>
  <cp:revision>21</cp:revision>
  <dcterms:created xsi:type="dcterms:W3CDTF">2020-09-10T07:49:53Z</dcterms:created>
  <dcterms:modified xsi:type="dcterms:W3CDTF">2020-09-11T20:31:55Z</dcterms:modified>
</cp:coreProperties>
</file>